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F8DFF6-6881-4F3C-9558-F355FB091D9B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63BC9A4-947B-4831-A133-A4238F14508E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Latn-BA" dirty="0" smtClean="0"/>
              <a:t>Sarajevo, october 16, 2014</a:t>
            </a:r>
            <a:endParaRPr lang="bs-Latn-B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2780929"/>
            <a:ext cx="6629400" cy="1665306"/>
          </a:xfrm>
        </p:spPr>
        <p:txBody>
          <a:bodyPr/>
          <a:lstStyle/>
          <a:p>
            <a:r>
              <a:rPr lang="bs-Latn-BA" sz="3600" dirty="0" smtClean="0"/>
              <a:t>Loan arrangements and activities – Government of Federation of B&amp;H</a:t>
            </a:r>
            <a:endParaRPr lang="bs-Latn-BA" sz="3600" dirty="0"/>
          </a:p>
        </p:txBody>
      </p:sp>
    </p:spTree>
    <p:extLst>
      <p:ext uri="{BB962C8B-B14F-4D97-AF65-F5344CB8AC3E}">
        <p14:creationId xmlns:p14="http://schemas.microsoft.com/office/powerpoint/2010/main" val="285156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World bank - $ 100 million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Flood emergency recovery project in B&amp;H</a:t>
            </a:r>
          </a:p>
          <a:p>
            <a:pPr>
              <a:buFontTx/>
              <a:buChar char="-"/>
            </a:pPr>
            <a:r>
              <a:rPr lang="bs-Latn-BA" dirty="0" smtClean="0"/>
              <a:t>$ </a:t>
            </a:r>
            <a:r>
              <a:rPr lang="bs-Latn-BA" dirty="0"/>
              <a:t>100 </a:t>
            </a:r>
            <a:r>
              <a:rPr lang="bs-Latn-BA" dirty="0" smtClean="0"/>
              <a:t>million </a:t>
            </a:r>
          </a:p>
          <a:p>
            <a:pPr>
              <a:buFontTx/>
              <a:buChar char="-"/>
            </a:pPr>
            <a:r>
              <a:rPr lang="bs-Latn-BA" dirty="0"/>
              <a:t>FBiH - 47,5 % </a:t>
            </a:r>
            <a:r>
              <a:rPr lang="bs-Latn-BA" dirty="0" smtClean="0"/>
              <a:t>amounting to 30.875.000,00 </a:t>
            </a:r>
            <a:r>
              <a:rPr lang="bs-Latn-BA" dirty="0"/>
              <a:t>SDR (</a:t>
            </a:r>
            <a:r>
              <a:rPr lang="bs-Latn-BA" dirty="0" smtClean="0"/>
              <a:t>equivalent to 47.500.000,00 </a:t>
            </a:r>
            <a:r>
              <a:rPr lang="bs-Latn-BA" dirty="0"/>
              <a:t>USD)</a:t>
            </a:r>
          </a:p>
          <a:p>
            <a:pPr>
              <a:buFontTx/>
              <a:buChar char="-"/>
            </a:pPr>
            <a:r>
              <a:rPr lang="bs-Latn-BA" dirty="0"/>
              <a:t>RS - 47,5 % amounting to </a:t>
            </a:r>
            <a:r>
              <a:rPr lang="bs-Latn-BA" dirty="0" smtClean="0"/>
              <a:t>30.875.000,00 </a:t>
            </a:r>
            <a:r>
              <a:rPr lang="bs-Latn-BA" dirty="0"/>
              <a:t>SDR (</a:t>
            </a:r>
            <a:r>
              <a:rPr lang="bs-Latn-BA" dirty="0" smtClean="0"/>
              <a:t>equivalent to 47.500.000,00 </a:t>
            </a:r>
            <a:r>
              <a:rPr lang="bs-Latn-BA" dirty="0"/>
              <a:t>USD)</a:t>
            </a:r>
          </a:p>
          <a:p>
            <a:pPr>
              <a:buFontTx/>
              <a:buChar char="-"/>
            </a:pPr>
            <a:r>
              <a:rPr lang="bs-Latn-BA" dirty="0" smtClean="0"/>
              <a:t>Brcko District </a:t>
            </a:r>
            <a:r>
              <a:rPr lang="bs-Latn-BA" dirty="0"/>
              <a:t>– 5 % amounting to </a:t>
            </a:r>
            <a:r>
              <a:rPr lang="bs-Latn-BA" dirty="0" smtClean="0"/>
              <a:t>3.250.000,00 </a:t>
            </a:r>
            <a:r>
              <a:rPr lang="bs-Latn-BA" dirty="0"/>
              <a:t>SDR (</a:t>
            </a:r>
            <a:r>
              <a:rPr lang="bs-Latn-BA" dirty="0" smtClean="0"/>
              <a:t>equivalent to 5.000.000,00 </a:t>
            </a:r>
            <a:r>
              <a:rPr lang="bs-Latn-BA" dirty="0"/>
              <a:t>USD)</a:t>
            </a:r>
          </a:p>
          <a:p>
            <a:pPr>
              <a:buFontTx/>
              <a:buChar char="-"/>
            </a:pPr>
            <a:endParaRPr lang="bs-Latn-BA" dirty="0"/>
          </a:p>
          <a:p>
            <a:pPr marL="114300" indent="0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05227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World bank - $ 100 </a:t>
            </a:r>
            <a:r>
              <a:rPr lang="bs-Latn-BA" dirty="0" smtClean="0"/>
              <a:t>million (cont.)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FB&amp;H</a:t>
            </a:r>
          </a:p>
          <a:p>
            <a:pPr>
              <a:buFontTx/>
              <a:buChar char="-"/>
            </a:pPr>
            <a:r>
              <a:rPr lang="bs-Latn-BA" dirty="0" smtClean="0"/>
              <a:t>The loan funds are approved for the FB&amp;H under the following conditions and repayment periods: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 smtClean="0"/>
              <a:t>Repayment period:....................................... </a:t>
            </a:r>
            <a:r>
              <a:rPr lang="bs-Latn-BA" dirty="0"/>
              <a:t>25 </a:t>
            </a:r>
            <a:r>
              <a:rPr lang="bs-Latn-BA" dirty="0" smtClean="0"/>
              <a:t>years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/>
              <a:t>Grace period</a:t>
            </a:r>
            <a:r>
              <a:rPr lang="bs-Latn-BA" dirty="0" smtClean="0"/>
              <a:t>:...................................................</a:t>
            </a:r>
            <a:r>
              <a:rPr lang="bs-Latn-BA" dirty="0"/>
              <a:t>5 </a:t>
            </a:r>
            <a:r>
              <a:rPr lang="bs-Latn-BA" dirty="0" smtClean="0"/>
              <a:t>years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 smtClean="0"/>
              <a:t>Debt servicing costs:..........................</a:t>
            </a:r>
            <a:r>
              <a:rPr lang="bs-Latn-BA" dirty="0"/>
              <a:t>0,75 % </a:t>
            </a:r>
            <a:r>
              <a:rPr lang="bs-Latn-BA" dirty="0" smtClean="0"/>
              <a:t>annually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 smtClean="0"/>
              <a:t>Interest rate:........................................</a:t>
            </a:r>
            <a:r>
              <a:rPr lang="bs-Latn-BA" dirty="0"/>
              <a:t>1,25 % </a:t>
            </a:r>
            <a:r>
              <a:rPr lang="bs-Latn-BA" dirty="0" smtClean="0"/>
              <a:t>annually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 smtClean="0"/>
              <a:t>Due dates:.............................................semi-annually</a:t>
            </a:r>
            <a:endParaRPr lang="bs-Latn-BA" dirty="0"/>
          </a:p>
          <a:p>
            <a:pPr marL="571500" indent="-457200">
              <a:buAutoNum type="alphaLcParenR"/>
            </a:pPr>
            <a:r>
              <a:rPr lang="bs-Latn-BA" dirty="0" smtClean="0"/>
              <a:t>Due dates for principal and interest payments: February 15, and August 15 every year</a:t>
            </a:r>
            <a:endParaRPr lang="bs-Latn-BA" dirty="0"/>
          </a:p>
          <a:p>
            <a:pPr marL="114300" indent="0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06560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World bank - $ 100 million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Project consists of three components as follows:</a:t>
            </a:r>
          </a:p>
          <a:p>
            <a:pPr>
              <a:buFontTx/>
              <a:buChar char="-"/>
            </a:pPr>
            <a:r>
              <a:rPr lang="bs-Latn-BA" dirty="0" smtClean="0"/>
              <a:t>Component </a:t>
            </a:r>
            <a:r>
              <a:rPr lang="bs-Latn-BA" dirty="0"/>
              <a:t>1 </a:t>
            </a:r>
            <a:r>
              <a:rPr lang="bs-Latn-BA" dirty="0" smtClean="0"/>
              <a:t>(goods needed for immediate recovery </a:t>
            </a:r>
            <a:r>
              <a:rPr lang="bs-Latn-BA" dirty="0"/>
              <a:t>– 19.000.000,00 USD, </a:t>
            </a:r>
            <a:r>
              <a:rPr lang="bs-Latn-BA" dirty="0" smtClean="0"/>
              <a:t>equivalent to 27,1 million </a:t>
            </a:r>
            <a:r>
              <a:rPr lang="bs-Latn-BA" dirty="0"/>
              <a:t>KM)</a:t>
            </a:r>
          </a:p>
          <a:p>
            <a:pPr>
              <a:buFontTx/>
              <a:buChar char="-"/>
            </a:pPr>
            <a:r>
              <a:rPr lang="bs-Latn-BA" dirty="0" smtClean="0"/>
              <a:t>Component </a:t>
            </a:r>
            <a:r>
              <a:rPr lang="bs-Latn-BA" dirty="0"/>
              <a:t>2A </a:t>
            </a:r>
            <a:r>
              <a:rPr lang="bs-Latn-BA" dirty="0" smtClean="0"/>
              <a:t>(regional public infrastructure rehabilitation </a:t>
            </a:r>
            <a:r>
              <a:rPr lang="bs-Latn-BA" dirty="0"/>
              <a:t>– 14.250.000,00 USD, </a:t>
            </a:r>
            <a:r>
              <a:rPr lang="bs-Latn-BA" dirty="0" smtClean="0"/>
              <a:t>equivalent to 20,34 </a:t>
            </a:r>
            <a:r>
              <a:rPr lang="bs-Latn-BA" dirty="0"/>
              <a:t>miliona KM)</a:t>
            </a:r>
          </a:p>
          <a:p>
            <a:pPr>
              <a:buFontTx/>
              <a:buChar char="-"/>
            </a:pPr>
            <a:r>
              <a:rPr lang="bs-Latn-BA" dirty="0" smtClean="0"/>
              <a:t>Component </a:t>
            </a:r>
            <a:r>
              <a:rPr lang="bs-Latn-BA" dirty="0"/>
              <a:t>2B </a:t>
            </a:r>
            <a:r>
              <a:rPr lang="bs-Latn-BA" dirty="0" smtClean="0"/>
              <a:t>(rehabilitation of local infrastructure </a:t>
            </a:r>
            <a:r>
              <a:rPr lang="bs-Latn-BA" dirty="0"/>
              <a:t>– 12.825.000,00 USD, </a:t>
            </a:r>
            <a:r>
              <a:rPr lang="bs-Latn-BA" dirty="0" smtClean="0"/>
              <a:t>equivalent to </a:t>
            </a:r>
            <a:r>
              <a:rPr lang="bs-Latn-BA" dirty="0"/>
              <a:t>18,33 </a:t>
            </a:r>
            <a:r>
              <a:rPr lang="bs-Latn-BA" dirty="0" smtClean="0"/>
              <a:t>million </a:t>
            </a:r>
            <a:r>
              <a:rPr lang="bs-Latn-BA" dirty="0"/>
              <a:t>KM)</a:t>
            </a:r>
          </a:p>
          <a:p>
            <a:pPr>
              <a:buFontTx/>
              <a:buChar char="-"/>
            </a:pPr>
            <a:r>
              <a:rPr lang="bs-Latn-BA" dirty="0" smtClean="0"/>
              <a:t>Component </a:t>
            </a:r>
            <a:r>
              <a:rPr lang="bs-Latn-BA" dirty="0"/>
              <a:t>3A </a:t>
            </a:r>
            <a:r>
              <a:rPr lang="bs-Latn-BA" dirty="0" smtClean="0"/>
              <a:t>(support for the project implementation </a:t>
            </a:r>
            <a:r>
              <a:rPr lang="bs-Latn-BA" dirty="0"/>
              <a:t>– 1.425.000.,00 </a:t>
            </a:r>
            <a:r>
              <a:rPr lang="bs-Latn-BA" dirty="0" smtClean="0"/>
              <a:t>USD, equivalent to 2,04 million </a:t>
            </a:r>
            <a:r>
              <a:rPr lang="bs-Latn-BA" dirty="0"/>
              <a:t>KM)</a:t>
            </a:r>
          </a:p>
        </p:txBody>
      </p:sp>
    </p:spTree>
    <p:extLst>
      <p:ext uri="{BB962C8B-B14F-4D97-AF65-F5344CB8AC3E}">
        <p14:creationId xmlns:p14="http://schemas.microsoft.com/office/powerpoint/2010/main" val="3121200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World bank - $ 100 million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bs-Latn-BA" dirty="0" smtClean="0"/>
              <a:t>The loan has become effective as of September 15, 2014</a:t>
            </a:r>
            <a:endParaRPr lang="bs-Latn-BA" dirty="0"/>
          </a:p>
          <a:p>
            <a:pPr>
              <a:buFontTx/>
              <a:buChar char="-"/>
            </a:pPr>
            <a:r>
              <a:rPr lang="bs-Latn-BA" dirty="0" smtClean="0"/>
              <a:t>Consultations with lower government levels have been conducted</a:t>
            </a:r>
            <a:endParaRPr lang="bs-Latn-BA" dirty="0"/>
          </a:p>
          <a:p>
            <a:pPr>
              <a:buFontTx/>
              <a:buChar char="-"/>
            </a:pPr>
            <a:r>
              <a:rPr lang="bs-Latn-BA" dirty="0" smtClean="0"/>
              <a:t>Deadline for the project documentation delivery from the lower government levels – September 30, 2014</a:t>
            </a:r>
          </a:p>
          <a:p>
            <a:pPr>
              <a:buFontTx/>
              <a:buChar char="-"/>
            </a:pPr>
            <a:r>
              <a:rPr lang="bs-Latn-BA" dirty="0" smtClean="0"/>
              <a:t>Documentation is being received</a:t>
            </a:r>
            <a:endParaRPr lang="bs-Latn-BA" dirty="0"/>
          </a:p>
          <a:p>
            <a:pPr marL="114300" indent="0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0808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Activities of the government of FB&amp;H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s-Latn-BA" dirty="0" smtClean="0"/>
              <a:t>Reprogramming of the sub-sidiary credits that go through Federal ministry of finance (54 million KM over the period of 3 years)</a:t>
            </a:r>
          </a:p>
          <a:p>
            <a:r>
              <a:rPr lang="bs-Latn-BA" dirty="0" smtClean="0"/>
              <a:t>Readjustment of budget programmes (20 million KM)</a:t>
            </a:r>
          </a:p>
          <a:p>
            <a:r>
              <a:rPr lang="bs-Latn-BA" dirty="0" smtClean="0"/>
              <a:t>Establishing new credit line and reprogramming existing credit lines at the Development Bank of FB&amp;H</a:t>
            </a:r>
          </a:p>
          <a:p>
            <a:r>
              <a:rPr lang="bs-Latn-BA" dirty="0" smtClean="0"/>
              <a:t>Additional funds from FB&amp;H Budget (14,4 million KM)</a:t>
            </a:r>
          </a:p>
          <a:p>
            <a:r>
              <a:rPr lang="bs-Latn-BA" dirty="0" smtClean="0"/>
              <a:t>Additional funds secured by the Civil protection (20 million KM)</a:t>
            </a:r>
          </a:p>
          <a:p>
            <a:r>
              <a:rPr lang="bs-Latn-BA" dirty="0" smtClean="0"/>
              <a:t>IMF‘s additional funds (92 milion KM)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588789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90</TotalTime>
  <Words>363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Loan arrangements and activities – Government of Federation of B&amp;H</vt:lpstr>
      <vt:lpstr>World bank - $ 100 million</vt:lpstr>
      <vt:lpstr>World bank - $ 100 million (cont.)</vt:lpstr>
      <vt:lpstr>World bank - $ 100 million (cont.)</vt:lpstr>
      <vt:lpstr>World bank - $ 100 million (cont.)</vt:lpstr>
      <vt:lpstr>Activities of the government of FB&amp;H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arrangements – Government of Federation of B&amp;H</dc:title>
  <dc:creator>Goran Miraščić</dc:creator>
  <cp:lastModifiedBy>operater</cp:lastModifiedBy>
  <cp:revision>7</cp:revision>
  <dcterms:created xsi:type="dcterms:W3CDTF">2014-10-14T20:46:14Z</dcterms:created>
  <dcterms:modified xsi:type="dcterms:W3CDTF">2014-10-15T08:51:04Z</dcterms:modified>
</cp:coreProperties>
</file>